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4" r:id="rId3"/>
    <p:sldId id="282" r:id="rId4"/>
    <p:sldId id="275" r:id="rId5"/>
    <p:sldId id="285" r:id="rId6"/>
    <p:sldId id="286" r:id="rId7"/>
    <p:sldId id="287" r:id="rId8"/>
    <p:sldId id="289" r:id="rId9"/>
    <p:sldId id="290" r:id="rId10"/>
    <p:sldId id="291" r:id="rId11"/>
    <p:sldId id="300" r:id="rId12"/>
    <p:sldId id="301" r:id="rId13"/>
    <p:sldId id="293" r:id="rId14"/>
    <p:sldId id="305" r:id="rId15"/>
    <p:sldId id="277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EFE"/>
    <a:srgbClr val="FFC000"/>
    <a:srgbClr val="9EC979"/>
    <a:srgbClr val="F4944A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29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03/04/2022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03/04/2022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03/04/2022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03/04/2022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03/04/2022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03/04/2022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03/04/2022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7438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Semaine 6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C4472DC-BBA7-462C-8750-45BA058AD134}"/>
              </a:ext>
            </a:extLst>
          </p:cNvPr>
          <p:cNvSpPr/>
          <p:nvPr/>
        </p:nvSpPr>
        <p:spPr>
          <a:xfrm rot="20335123">
            <a:off x="931282" y="26219"/>
            <a:ext cx="709713" cy="1230922"/>
          </a:xfrm>
          <a:prstGeom prst="rect">
            <a:avLst/>
          </a:prstGeom>
          <a:solidFill>
            <a:schemeClr val="bg1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llipse 6">
            <a:extLst>
              <a:ext uri="{FF2B5EF4-FFF2-40B4-BE49-F238E27FC236}">
                <a16:creationId xmlns:a16="http://schemas.microsoft.com/office/drawing/2014/main" id="{7D3B6B4F-025A-4045-A8F4-F34D2464FC5C}"/>
              </a:ext>
            </a:extLst>
          </p:cNvPr>
          <p:cNvSpPr/>
          <p:nvPr/>
        </p:nvSpPr>
        <p:spPr>
          <a:xfrm>
            <a:off x="4472247" y="278652"/>
            <a:ext cx="3247506" cy="30915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Mettre un – e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au féminin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AC35DB38-363D-4818-AEB0-F01C8743467A}"/>
              </a:ext>
            </a:extLst>
          </p:cNvPr>
          <p:cNvSpPr/>
          <p:nvPr/>
        </p:nvSpPr>
        <p:spPr>
          <a:xfrm>
            <a:off x="681578" y="4372495"/>
            <a:ext cx="3424843" cy="213221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1"/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Même mot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un/une enfant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un/une élève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CAFF178-E5E2-464F-A607-70553147DA12}"/>
              </a:ext>
            </a:extLst>
          </p:cNvPr>
          <p:cNvSpPr txBox="1"/>
          <p:nvPr/>
        </p:nvSpPr>
        <p:spPr>
          <a:xfrm>
            <a:off x="2234712" y="3829277"/>
            <a:ext cx="764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ou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655C6368-C141-42AF-9172-F612F5BA45A5}"/>
              </a:ext>
            </a:extLst>
          </p:cNvPr>
          <p:cNvSpPr/>
          <p:nvPr/>
        </p:nvSpPr>
        <p:spPr>
          <a:xfrm>
            <a:off x="4383578" y="4106487"/>
            <a:ext cx="3420000" cy="239822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200000"/>
              </a:lnSpc>
            </a:pPr>
            <a:r>
              <a:rPr lang="fr-FR" sz="3200" b="1" dirty="0">
                <a:solidFill>
                  <a:schemeClr val="accent1">
                    <a:lumMod val="50000"/>
                  </a:schemeClr>
                </a:solidFill>
              </a:rPr>
              <a:t>Autre mot</a:t>
            </a:r>
          </a:p>
          <a:p>
            <a:pPr lvl="0"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garçon 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 fille</a:t>
            </a:r>
          </a:p>
          <a:p>
            <a:pPr lvl="0"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coq 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poule</a:t>
            </a:r>
            <a:endParaRPr lang="fr-FR" sz="2800" dirty="0">
              <a:solidFill>
                <a:schemeClr val="accent1">
                  <a:lumMod val="50000"/>
                </a:schemeClr>
              </a:solidFill>
            </a:endParaRPr>
          </a:p>
          <a:p>
            <a:pPr lvl="0" algn="ctr"/>
            <a:endParaRPr lang="fr-FR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0B8AB52-15D6-4FA7-B074-91C8B60318B0}"/>
              </a:ext>
            </a:extLst>
          </p:cNvPr>
          <p:cNvSpPr txBox="1"/>
          <p:nvPr/>
        </p:nvSpPr>
        <p:spPr>
          <a:xfrm>
            <a:off x="5845207" y="3536890"/>
            <a:ext cx="764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ou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2A0F15B-CE1A-47D2-BC1F-0DF82499F212}"/>
              </a:ext>
            </a:extLst>
          </p:cNvPr>
          <p:cNvSpPr/>
          <p:nvPr/>
        </p:nvSpPr>
        <p:spPr>
          <a:xfrm>
            <a:off x="541665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8176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B64D6CFC-6547-4BC7-833C-1CFD7D97A5AE}"/>
              </a:ext>
            </a:extLst>
          </p:cNvPr>
          <p:cNvSpPr txBox="1">
            <a:spLocks/>
          </p:cNvSpPr>
          <p:nvPr/>
        </p:nvSpPr>
        <p:spPr>
          <a:xfrm>
            <a:off x="-569323" y="323355"/>
            <a:ext cx="10515600" cy="802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762EA9F6-DD2E-4A86-A029-002D512C9E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8816" y="1542314"/>
            <a:ext cx="5334000" cy="4621530"/>
          </a:xfrm>
          <a:ln w="57150">
            <a:solidFill>
              <a:schemeClr val="bg1"/>
            </a:solidFill>
          </a:ln>
        </p:spPr>
        <p:txBody>
          <a:bodyPr numCol="1"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lion            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boucher    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vendeur    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965B433-0BBE-4E09-982A-60C7ED92EBE6}"/>
              </a:ext>
            </a:extLst>
          </p:cNvPr>
          <p:cNvSpPr/>
          <p:nvPr/>
        </p:nvSpPr>
        <p:spPr>
          <a:xfrm>
            <a:off x="541665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424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B64D6CFC-6547-4BC7-833C-1CFD7D97A5AE}"/>
              </a:ext>
            </a:extLst>
          </p:cNvPr>
          <p:cNvSpPr txBox="1">
            <a:spLocks/>
          </p:cNvSpPr>
          <p:nvPr/>
        </p:nvSpPr>
        <p:spPr>
          <a:xfrm>
            <a:off x="-569323" y="323355"/>
            <a:ext cx="10515600" cy="802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762EA9F6-DD2E-4A86-A029-002D512C9E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8816" y="1542314"/>
            <a:ext cx="5334000" cy="4621530"/>
          </a:xfrm>
          <a:ln w="57150">
            <a:solidFill>
              <a:schemeClr val="bg1"/>
            </a:solidFill>
          </a:ln>
        </p:spPr>
        <p:txBody>
          <a:bodyPr numCol="1"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lion		   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boucher    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vendeur    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C7493CB-5F03-4AC7-896C-9F81AFC901AE}"/>
              </a:ext>
            </a:extLst>
          </p:cNvPr>
          <p:cNvSpPr txBox="1"/>
          <p:nvPr/>
        </p:nvSpPr>
        <p:spPr>
          <a:xfrm>
            <a:off x="4664201" y="1542314"/>
            <a:ext cx="6134792" cy="32908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une lionne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une bouchère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une </a:t>
            </a:r>
            <a:r>
              <a:rPr lang="fr-FR" sz="44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vendeuse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A9418DF-0B8E-40D3-A19B-9359F8DAE9B7}"/>
              </a:ext>
            </a:extLst>
          </p:cNvPr>
          <p:cNvSpPr/>
          <p:nvPr/>
        </p:nvSpPr>
        <p:spPr>
          <a:xfrm>
            <a:off x="541665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4374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711040F6-154B-4003-8C3B-A23D00289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911" y="1406980"/>
            <a:ext cx="9922772" cy="4621530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lion  une lio</a:t>
            </a:r>
            <a:r>
              <a:rPr lang="fr-FR" sz="4400" u="sng" dirty="0">
                <a:sym typeface="Wingdings" panose="05000000000000000000" pitchFamily="2" charset="2"/>
              </a:rPr>
              <a:t>n</a:t>
            </a:r>
            <a:r>
              <a:rPr lang="fr-FR" sz="4400" u="sng" dirty="0">
                <a:solidFill>
                  <a:srgbClr val="FF0000"/>
                </a:solidFill>
                <a:sym typeface="Wingdings" panose="05000000000000000000" pitchFamily="2" charset="2"/>
              </a:rPr>
              <a:t>n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boucher  une bouch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ère</a:t>
            </a:r>
            <a:r>
              <a:rPr lang="fr-FR" sz="4400" dirty="0">
                <a:sym typeface="Wingdings" panose="05000000000000000000" pitchFamily="2" charset="2"/>
              </a:rPr>
              <a:t>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vendeur  une vendeu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se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E6C2912-0691-4C8F-B5E6-0EE9FEF6AE59}"/>
              </a:ext>
            </a:extLst>
          </p:cNvPr>
          <p:cNvSpPr/>
          <p:nvPr/>
        </p:nvSpPr>
        <p:spPr>
          <a:xfrm>
            <a:off x="541665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6898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1" name="Ellipse 10">
            <a:extLst>
              <a:ext uri="{FF2B5EF4-FFF2-40B4-BE49-F238E27FC236}">
                <a16:creationId xmlns:a16="http://schemas.microsoft.com/office/drawing/2014/main" id="{1591571D-4C52-458C-B2D4-84DB1042FCAD}"/>
              </a:ext>
            </a:extLst>
          </p:cNvPr>
          <p:cNvSpPr/>
          <p:nvPr/>
        </p:nvSpPr>
        <p:spPr>
          <a:xfrm>
            <a:off x="4472247" y="278652"/>
            <a:ext cx="3247506" cy="30915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Mettre un – e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au féminin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4503A3F4-F57C-464F-BC13-A54A5280D690}"/>
              </a:ext>
            </a:extLst>
          </p:cNvPr>
          <p:cNvSpPr/>
          <p:nvPr/>
        </p:nvSpPr>
        <p:spPr>
          <a:xfrm>
            <a:off x="681578" y="4372495"/>
            <a:ext cx="3424843" cy="213221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1"/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Même mot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un/une enfant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un/une élève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 artiste/une artiste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97EAEC1-B1E9-455A-89B7-85DB76E933DF}"/>
              </a:ext>
            </a:extLst>
          </p:cNvPr>
          <p:cNvSpPr txBox="1"/>
          <p:nvPr/>
        </p:nvSpPr>
        <p:spPr>
          <a:xfrm>
            <a:off x="2234712" y="3829277"/>
            <a:ext cx="764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2060"/>
                </a:solidFill>
              </a:rPr>
              <a:t>ou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B9C8D6AD-B831-4394-9A00-1E97DD4A831C}"/>
              </a:ext>
            </a:extLst>
          </p:cNvPr>
          <p:cNvSpPr/>
          <p:nvPr/>
        </p:nvSpPr>
        <p:spPr>
          <a:xfrm>
            <a:off x="4299753" y="4106487"/>
            <a:ext cx="3420000" cy="239822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200000"/>
              </a:lnSpc>
            </a:pPr>
            <a:r>
              <a:rPr lang="fr-FR" sz="3200" b="1" dirty="0">
                <a:solidFill>
                  <a:schemeClr val="accent1">
                    <a:lumMod val="50000"/>
                  </a:schemeClr>
                </a:solidFill>
              </a:rPr>
              <a:t>Autre mot</a:t>
            </a:r>
          </a:p>
          <a:p>
            <a:pPr lvl="0"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garçon 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 fille</a:t>
            </a:r>
          </a:p>
          <a:p>
            <a:pPr lvl="0"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coq 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poule</a:t>
            </a:r>
            <a:endParaRPr lang="fr-FR" sz="2800" dirty="0">
              <a:solidFill>
                <a:schemeClr val="accent1">
                  <a:lumMod val="50000"/>
                </a:schemeClr>
              </a:solidFill>
            </a:endParaRPr>
          </a:p>
          <a:p>
            <a:pPr lvl="0"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étalon 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jument</a:t>
            </a:r>
            <a:endParaRPr lang="fr-FR" sz="2800" dirty="0">
              <a:solidFill>
                <a:schemeClr val="accent1">
                  <a:lumMod val="50000"/>
                </a:schemeClr>
              </a:solidFill>
            </a:endParaRPr>
          </a:p>
          <a:p>
            <a:pPr lvl="0"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dieu 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déesse</a:t>
            </a:r>
            <a:endParaRPr lang="fr-FR" sz="2800" dirty="0">
              <a:solidFill>
                <a:schemeClr val="accent1">
                  <a:lumMod val="50000"/>
                </a:schemeClr>
              </a:solidFill>
            </a:endParaRPr>
          </a:p>
          <a:p>
            <a:pPr lvl="0" algn="ctr"/>
            <a:endParaRPr lang="fr-FR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53FF1EAC-4CCC-49EE-B740-213F5B970703}"/>
              </a:ext>
            </a:extLst>
          </p:cNvPr>
          <p:cNvSpPr txBox="1"/>
          <p:nvPr/>
        </p:nvSpPr>
        <p:spPr>
          <a:xfrm>
            <a:off x="5845207" y="3536890"/>
            <a:ext cx="764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2060"/>
                </a:solidFill>
              </a:rPr>
              <a:t>ou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659B850-1061-475F-8695-F4E21C050E10}"/>
              </a:ext>
            </a:extLst>
          </p:cNvPr>
          <p:cNvSpPr txBox="1"/>
          <p:nvPr/>
        </p:nvSpPr>
        <p:spPr>
          <a:xfrm>
            <a:off x="9334883" y="2623938"/>
            <a:ext cx="764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2060"/>
                </a:solidFill>
              </a:rPr>
              <a:t>ou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CC74719A-A871-4BC3-9196-9DE19A0FEF16}"/>
              </a:ext>
            </a:extLst>
          </p:cNvPr>
          <p:cNvSpPr/>
          <p:nvPr/>
        </p:nvSpPr>
        <p:spPr>
          <a:xfrm>
            <a:off x="7913085" y="3829277"/>
            <a:ext cx="3608368" cy="267543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200000"/>
              </a:lnSpc>
            </a:pPr>
            <a:r>
              <a:rPr lang="fr-FR" sz="3200" b="1" dirty="0">
                <a:solidFill>
                  <a:schemeClr val="accent1">
                    <a:lumMod val="50000"/>
                  </a:schemeClr>
                </a:solidFill>
              </a:rPr>
              <a:t>Autre fin de mot</a:t>
            </a:r>
          </a:p>
          <a:p>
            <a:pPr lvl="0"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lio</a:t>
            </a:r>
            <a:r>
              <a:rPr lang="fr-FR" sz="2800" b="1" dirty="0">
                <a:solidFill>
                  <a:schemeClr val="accent1">
                    <a:lumMod val="50000"/>
                  </a:schemeClr>
                </a:solidFill>
              </a:rPr>
              <a:t>n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 li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on</a:t>
            </a:r>
            <a:r>
              <a:rPr lang="fr-FR" sz="2800" u="sng" dirty="0">
                <a:solidFill>
                  <a:schemeClr val="accent1">
                    <a:lumMod val="50000"/>
                  </a:schemeClr>
                </a:solidFill>
              </a:rPr>
              <a:t>n</a:t>
            </a:r>
            <a:r>
              <a:rPr lang="fr-FR" sz="2800" b="1" u="sng" dirty="0">
                <a:solidFill>
                  <a:schemeClr val="accent1">
                    <a:lumMod val="50000"/>
                  </a:schemeClr>
                </a:solidFill>
              </a:rPr>
              <a:t>e</a:t>
            </a:r>
          </a:p>
          <a:p>
            <a:pPr lvl="0"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bouch</a:t>
            </a:r>
            <a:r>
              <a:rPr lang="fr-FR" sz="2800" b="1" dirty="0">
                <a:solidFill>
                  <a:schemeClr val="accent1">
                    <a:lumMod val="50000"/>
                  </a:schemeClr>
                </a:solidFill>
              </a:rPr>
              <a:t>er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 bouch</a:t>
            </a:r>
            <a:r>
              <a:rPr lang="fr-FR" sz="2800" u="sng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èr</a:t>
            </a:r>
            <a:r>
              <a:rPr lang="fr-FR" sz="2800" b="1" u="sng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e</a:t>
            </a:r>
          </a:p>
          <a:p>
            <a:pPr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vend</a:t>
            </a:r>
            <a:r>
              <a:rPr lang="fr-FR" sz="2800" b="1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eur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 vend</a:t>
            </a:r>
            <a:r>
              <a:rPr lang="fr-FR" sz="2800" u="sng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eus</a:t>
            </a:r>
            <a:r>
              <a:rPr lang="fr-FR" sz="2800" b="1" u="sng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2845186-5D61-440C-9E3C-DEEDC7B38952}"/>
              </a:ext>
            </a:extLst>
          </p:cNvPr>
          <p:cNvSpPr/>
          <p:nvPr/>
        </p:nvSpPr>
        <p:spPr>
          <a:xfrm>
            <a:off x="541665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75514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B64D6CFC-6547-4BC7-833C-1CFD7D97A5AE}"/>
              </a:ext>
            </a:extLst>
          </p:cNvPr>
          <p:cNvSpPr txBox="1">
            <a:spLocks/>
          </p:cNvSpPr>
          <p:nvPr/>
        </p:nvSpPr>
        <p:spPr>
          <a:xfrm>
            <a:off x="-569323" y="323355"/>
            <a:ext cx="10515600" cy="802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2CDD7678-A0BF-49AE-AE7C-E59BE55571F0}"/>
              </a:ext>
            </a:extLst>
          </p:cNvPr>
          <p:cNvSpPr txBox="1">
            <a:spLocks/>
          </p:cNvSpPr>
          <p:nvPr/>
        </p:nvSpPr>
        <p:spPr>
          <a:xfrm>
            <a:off x="990600" y="1045029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Féminin de ‘client’ ?</a:t>
            </a: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Féminin de ‘pompier’ ?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fr-FR" sz="5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Féminin</a:t>
            </a: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 de ‘danseur’ ?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fr-FR" sz="5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Féminin</a:t>
            </a: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 de ‘banquier’ ? 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fr-FR" sz="5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Féminin</a:t>
            </a: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fr-FR" sz="5400">
                <a:latin typeface="Arial" panose="020B0604020202020204" pitchFamily="34" charset="0"/>
                <a:cs typeface="Arial" panose="020B0604020202020204" pitchFamily="34" charset="0"/>
              </a:rPr>
              <a:t>‘chanteur</a:t>
            </a: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’ ?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66F59D0-1262-4722-8228-C79AFE28EB0C}"/>
              </a:ext>
            </a:extLst>
          </p:cNvPr>
          <p:cNvSpPr/>
          <p:nvPr/>
        </p:nvSpPr>
        <p:spPr>
          <a:xfrm>
            <a:off x="541665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C8C75A2-BD3C-4392-9082-7B8400ACDE47}"/>
              </a:ext>
            </a:extLst>
          </p:cNvPr>
          <p:cNvSpPr/>
          <p:nvPr/>
        </p:nvSpPr>
        <p:spPr>
          <a:xfrm>
            <a:off x="694065" y="5983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B7D05B3C-CE32-4CC1-B7F5-9EC7A9E3DE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3407" y="1725194"/>
            <a:ext cx="7545186" cy="3644828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4400" dirty="0"/>
              <a:t>un ami </a:t>
            </a:r>
            <a:r>
              <a:rPr lang="fr-FR" sz="4400" dirty="0">
                <a:sym typeface="Wingdings" panose="05000000000000000000" pitchFamily="2" charset="2"/>
              </a:rPr>
              <a:t> une amie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le client  la cliente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voisin   une voisine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C554D3-6A70-4BC5-B07D-DAEF1AD333E0}"/>
              </a:ext>
            </a:extLst>
          </p:cNvPr>
          <p:cNvSpPr/>
          <p:nvPr/>
        </p:nvSpPr>
        <p:spPr>
          <a:xfrm>
            <a:off x="541665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B710D5A-226E-4593-A2E0-729B6741E193}"/>
              </a:ext>
            </a:extLst>
          </p:cNvPr>
          <p:cNvSpPr/>
          <p:nvPr/>
        </p:nvSpPr>
        <p:spPr>
          <a:xfrm>
            <a:off x="694065" y="5983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3585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C17F677C-A7E4-4AEB-A19D-A262403BF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3407" y="1725194"/>
            <a:ext cx="7545186" cy="3644828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4400" dirty="0"/>
              <a:t>un ami </a:t>
            </a:r>
            <a:r>
              <a:rPr lang="fr-FR" sz="4400" dirty="0">
                <a:sym typeface="Wingdings" panose="05000000000000000000" pitchFamily="2" charset="2"/>
              </a:rPr>
              <a:t> </a:t>
            </a:r>
            <a:r>
              <a:rPr lang="fr-FR" sz="4400" u="sng" dirty="0">
                <a:sym typeface="Wingdings" panose="05000000000000000000" pitchFamily="2" charset="2"/>
              </a:rPr>
              <a:t>une</a:t>
            </a:r>
            <a:r>
              <a:rPr lang="fr-FR" sz="4400" dirty="0">
                <a:sym typeface="Wingdings" panose="05000000000000000000" pitchFamily="2" charset="2"/>
              </a:rPr>
              <a:t> ami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le client  </a:t>
            </a:r>
            <a:r>
              <a:rPr lang="fr-FR" sz="4400" u="sng" dirty="0">
                <a:sym typeface="Wingdings" panose="05000000000000000000" pitchFamily="2" charset="2"/>
              </a:rPr>
              <a:t>la</a:t>
            </a:r>
            <a:r>
              <a:rPr lang="fr-FR" sz="4400" dirty="0">
                <a:sym typeface="Wingdings" panose="05000000000000000000" pitchFamily="2" charset="2"/>
              </a:rPr>
              <a:t> client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voisin   </a:t>
            </a:r>
            <a:r>
              <a:rPr lang="fr-FR" sz="4400" u="sng" dirty="0">
                <a:sym typeface="Wingdings" panose="05000000000000000000" pitchFamily="2" charset="2"/>
              </a:rPr>
              <a:t>une</a:t>
            </a:r>
            <a:r>
              <a:rPr lang="fr-FR" sz="4400" dirty="0">
                <a:sym typeface="Wingdings" panose="05000000000000000000" pitchFamily="2" charset="2"/>
              </a:rPr>
              <a:t> voisin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e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60037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llipse 6">
            <a:extLst>
              <a:ext uri="{FF2B5EF4-FFF2-40B4-BE49-F238E27FC236}">
                <a16:creationId xmlns:a16="http://schemas.microsoft.com/office/drawing/2014/main" id="{87B3918F-820B-46A2-8B5D-331C906E759C}"/>
              </a:ext>
            </a:extLst>
          </p:cNvPr>
          <p:cNvSpPr/>
          <p:nvPr/>
        </p:nvSpPr>
        <p:spPr>
          <a:xfrm>
            <a:off x="4383578" y="495668"/>
            <a:ext cx="3424843" cy="325858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Mettre un – e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au féminin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E74AC1C-EEBC-4807-95AB-7813C4214CF4}"/>
              </a:ext>
            </a:extLst>
          </p:cNvPr>
          <p:cNvSpPr/>
          <p:nvPr/>
        </p:nvSpPr>
        <p:spPr>
          <a:xfrm>
            <a:off x="541665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9911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AB03D554-A1D2-4735-A36E-5861EBC6D6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033" y="1542314"/>
            <a:ext cx="10149349" cy="4621530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élève  une élève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enfant  une enfant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409FC11-1613-442A-9EDC-EDF9657ADC30}"/>
              </a:ext>
            </a:extLst>
          </p:cNvPr>
          <p:cNvSpPr/>
          <p:nvPr/>
        </p:nvSpPr>
        <p:spPr>
          <a:xfrm>
            <a:off x="541665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6965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5FFF88B6-32DD-48D7-830B-B2A3CEA9DB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033" y="1542314"/>
            <a:ext cx="10149349" cy="4621530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élève  une élève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_</a:t>
            </a: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enfant  une enfant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_</a:t>
            </a: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4145DF-9D3B-486F-BA03-4A945359709A}"/>
              </a:ext>
            </a:extLst>
          </p:cNvPr>
          <p:cNvSpPr/>
          <p:nvPr/>
        </p:nvSpPr>
        <p:spPr>
          <a:xfrm>
            <a:off x="541665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6178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llipse 6">
            <a:extLst>
              <a:ext uri="{FF2B5EF4-FFF2-40B4-BE49-F238E27FC236}">
                <a16:creationId xmlns:a16="http://schemas.microsoft.com/office/drawing/2014/main" id="{E47E65E0-FB90-4650-8757-7204571D4A1C}"/>
              </a:ext>
            </a:extLst>
          </p:cNvPr>
          <p:cNvSpPr/>
          <p:nvPr/>
        </p:nvSpPr>
        <p:spPr>
          <a:xfrm>
            <a:off x="4472247" y="278652"/>
            <a:ext cx="3247506" cy="30915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Mettre un – e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au féminin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DEAC70F7-E3C5-4200-9938-1EE9F9F7887C}"/>
              </a:ext>
            </a:extLst>
          </p:cNvPr>
          <p:cNvSpPr/>
          <p:nvPr/>
        </p:nvSpPr>
        <p:spPr>
          <a:xfrm>
            <a:off x="681578" y="4372495"/>
            <a:ext cx="3424843" cy="213221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1"/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Même mot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un/une enfant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un/une élève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7214BF4-EE00-4EF2-B99F-476B211CF36B}"/>
              </a:ext>
            </a:extLst>
          </p:cNvPr>
          <p:cNvSpPr txBox="1"/>
          <p:nvPr/>
        </p:nvSpPr>
        <p:spPr>
          <a:xfrm>
            <a:off x="2234712" y="3829277"/>
            <a:ext cx="764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ou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0EAE5F9-BF42-4EE8-AF55-E2BCF38467F7}"/>
              </a:ext>
            </a:extLst>
          </p:cNvPr>
          <p:cNvSpPr/>
          <p:nvPr/>
        </p:nvSpPr>
        <p:spPr>
          <a:xfrm>
            <a:off x="541665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2188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928D354A-A3E6-4F6B-8260-9155B46996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6404" y="1406980"/>
            <a:ext cx="9356330" cy="4621530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garçon  une fille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coq	 une poule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oncle  une tante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EA89B4F-8706-4E74-A73D-DE540C847798}"/>
              </a:ext>
            </a:extLst>
          </p:cNvPr>
          <p:cNvSpPr/>
          <p:nvPr/>
        </p:nvSpPr>
        <p:spPr>
          <a:xfrm>
            <a:off x="541665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245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AA9165D8-24E1-4C83-AF74-A1AEE3DC8F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6404" y="1406980"/>
            <a:ext cx="9356330" cy="4621530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garçon  </a:t>
            </a:r>
            <a:r>
              <a:rPr lang="fr-FR" sz="4400" u="sng" dirty="0">
                <a:sym typeface="Wingdings" panose="05000000000000000000" pitchFamily="2" charset="2"/>
              </a:rPr>
              <a:t>une</a:t>
            </a:r>
            <a:r>
              <a:rPr lang="fr-FR" sz="4400" dirty="0">
                <a:sym typeface="Wingdings" panose="05000000000000000000" pitchFamily="2" charset="2"/>
              </a:rPr>
              <a:t> 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fille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coq  </a:t>
            </a:r>
            <a:r>
              <a:rPr lang="fr-FR" sz="4400" u="sng" dirty="0">
                <a:sym typeface="Wingdings" panose="05000000000000000000" pitchFamily="2" charset="2"/>
              </a:rPr>
              <a:t>une</a:t>
            </a:r>
            <a:r>
              <a:rPr lang="fr-FR" sz="4400" dirty="0">
                <a:sym typeface="Wingdings" panose="05000000000000000000" pitchFamily="2" charset="2"/>
              </a:rPr>
              <a:t> 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poule</a:t>
            </a:r>
            <a:r>
              <a:rPr lang="fr-FR" sz="4400" dirty="0">
                <a:sym typeface="Wingdings" panose="05000000000000000000" pitchFamily="2" charset="2"/>
              </a:rPr>
              <a:t>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oncle  </a:t>
            </a:r>
            <a:r>
              <a:rPr lang="fr-FR" sz="4400" u="sng" dirty="0">
                <a:sym typeface="Wingdings" panose="05000000000000000000" pitchFamily="2" charset="2"/>
              </a:rPr>
              <a:t>une</a:t>
            </a:r>
            <a:r>
              <a:rPr lang="fr-FR" sz="4400" dirty="0">
                <a:sym typeface="Wingdings" panose="05000000000000000000" pitchFamily="2" charset="2"/>
              </a:rPr>
              <a:t> 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tante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7BEE80B-A9F0-496E-B76F-9CD58AC55E01}"/>
              </a:ext>
            </a:extLst>
          </p:cNvPr>
          <p:cNvSpPr/>
          <p:nvPr/>
        </p:nvSpPr>
        <p:spPr>
          <a:xfrm>
            <a:off x="541665" y="454074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3865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350</Words>
  <Application>Microsoft Office PowerPoint</Application>
  <PresentationFormat>Grand écran</PresentationFormat>
  <Paragraphs>105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Quelle est la règle ? </vt:lpstr>
      <vt:lpstr>La règle : </vt:lpstr>
      <vt:lpstr>Quelle est la règle ? </vt:lpstr>
      <vt:lpstr>Quelle est la règle ? </vt:lpstr>
      <vt:lpstr>La règle : </vt:lpstr>
      <vt:lpstr>Quelle est la règle ? </vt:lpstr>
      <vt:lpstr>Quelle est la règle ? </vt:lpstr>
      <vt:lpstr>La règle : </vt:lpstr>
      <vt:lpstr>Je m’entraine : </vt:lpstr>
      <vt:lpstr>Je m’entraine : </vt:lpstr>
      <vt:lpstr>Quelle est la règle ? </vt:lpstr>
      <vt:lpstr>La règle : </vt:lpstr>
      <vt:lpstr>Je m’entraine 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27</cp:revision>
  <dcterms:created xsi:type="dcterms:W3CDTF">2021-07-17T07:25:24Z</dcterms:created>
  <dcterms:modified xsi:type="dcterms:W3CDTF">2022-04-03T13:18:55Z</dcterms:modified>
</cp:coreProperties>
</file>